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6">
  <p:sldMasterIdLst>
    <p:sldMasterId id="2147483660" r:id="rId1"/>
  </p:sldMasterIdLst>
  <p:sldIdLst>
    <p:sldId id="256" r:id="rId2"/>
    <p:sldId id="269" r:id="rId3"/>
    <p:sldId id="271" r:id="rId4"/>
    <p:sldId id="272" r:id="rId5"/>
    <p:sldId id="257" r:id="rId6"/>
    <p:sldId id="261" r:id="rId7"/>
    <p:sldId id="276" r:id="rId8"/>
    <p:sldId id="278" r:id="rId9"/>
    <p:sldId id="279" r:id="rId10"/>
    <p:sldId id="280" r:id="rId11"/>
    <p:sldId id="277" r:id="rId12"/>
    <p:sldId id="281" r:id="rId13"/>
    <p:sldId id="282" r:id="rId14"/>
    <p:sldId id="283" r:id="rId15"/>
    <p:sldId id="284" r:id="rId16"/>
    <p:sldId id="259" r:id="rId17"/>
    <p:sldId id="289" r:id="rId18"/>
    <p:sldId id="263" r:id="rId19"/>
    <p:sldId id="264" r:id="rId20"/>
    <p:sldId id="265" r:id="rId21"/>
    <p:sldId id="266" r:id="rId22"/>
    <p:sldId id="267" r:id="rId23"/>
    <p:sldId id="285" r:id="rId24"/>
    <p:sldId id="287" r:id="rId25"/>
    <p:sldId id="28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nvestfunds.kz/company/Sentras-Sekyuritiz/" TargetMode="External"/><Relationship Id="rId13" Type="http://schemas.openxmlformats.org/officeDocument/2006/relationships/hyperlink" Target="http://investfunds.kz/company/ASYL-INVEST/" TargetMode="External"/><Relationship Id="rId3" Type="http://schemas.openxmlformats.org/officeDocument/2006/relationships/hyperlink" Target="http://investfunds.kz/asset-management/funds/CentrKredit-Valyutnyj-457/" TargetMode="External"/><Relationship Id="rId7" Type="http://schemas.openxmlformats.org/officeDocument/2006/relationships/hyperlink" Target="http://investfunds.kz/asset-management/funds/Sentras-Globalnye-rynki-50/" TargetMode="External"/><Relationship Id="rId12" Type="http://schemas.openxmlformats.org/officeDocument/2006/relationships/hyperlink" Target="http://investfunds.kz/asset-management/funds/Asyl-Jekspert-369/" TargetMode="External"/><Relationship Id="rId2" Type="http://schemas.openxmlformats.org/officeDocument/2006/relationships/hyperlink" Target="http://investfunds.kz/asset-management/fund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nvestfunds.kz/company/Halyk-Finance/" TargetMode="External"/><Relationship Id="rId11" Type="http://schemas.openxmlformats.org/officeDocument/2006/relationships/hyperlink" Target="http://investfunds.kz/asset-management/funds/Kaznachejstvo-3/" TargetMode="External"/><Relationship Id="rId5" Type="http://schemas.openxmlformats.org/officeDocument/2006/relationships/hyperlink" Target="http://investfunds.kz/asset-management/funds/Halyk-Valyutnyj-455/" TargetMode="External"/><Relationship Id="rId10" Type="http://schemas.openxmlformats.org/officeDocument/2006/relationships/hyperlink" Target="http://investfunds.kz/asset-management/funds/CentrKredit-Razumnyj-balans-255/" TargetMode="External"/><Relationship Id="rId4" Type="http://schemas.openxmlformats.org/officeDocument/2006/relationships/hyperlink" Target="http://investfunds.kz/company/BCC-Invest/" TargetMode="External"/><Relationship Id="rId9" Type="http://schemas.openxmlformats.org/officeDocument/2006/relationships/hyperlink" Target="http://investfunds.kz/asset-management/funds/Fond-evroobligacij-408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714379"/>
          </a:xfrm>
        </p:spPr>
        <p:txBody>
          <a:bodyPr>
            <a:normAutofit/>
          </a:bodyPr>
          <a:lstStyle/>
          <a:p>
            <a:pPr algn="l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Инфраструктура инновационной деятельности.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143117"/>
            <a:ext cx="7772400" cy="1357322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Инновационная инфраструктура: назначение, цели, основные элементы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Элементы индустриально-инновационной инфраструктуры</a:t>
            </a: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9"/>
            <a:ext cx="86439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СЭЗ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Оңтүстік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Цель создания: </a:t>
            </a:r>
            <a:r>
              <a:rPr lang="ru-RU" dirty="0" smtClean="0">
                <a:latin typeface="Times New Roman"/>
                <a:cs typeface="Times New Roman"/>
              </a:rPr>
              <a:t>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  предприятий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хлопкоперерабатывающего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производства,  текстильной  и швейной промышленности  Республики Казахстан; развития текстильной промышленности; </a:t>
            </a:r>
            <a:r>
              <a:rPr lang="ru-RU" dirty="0" smtClean="0">
                <a:latin typeface="Times New Roman"/>
                <a:cs typeface="Times New Roman"/>
              </a:rPr>
              <a:t>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привлечения  производителей  мировых  торговых  марок  для  производства текстильной продукции; </a:t>
            </a:r>
            <a:r>
              <a:rPr lang="ru-RU" dirty="0" smtClean="0">
                <a:latin typeface="Times New Roman"/>
                <a:cs typeface="Times New Roman"/>
              </a:rPr>
              <a:t>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создания  высокотехнологичных  производств,  улучшения  качества  и  расширения ассортимента производимой текстильной продукции.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Сайрамский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 Южно-Казахстанской области.</a:t>
            </a:r>
            <a:r>
              <a:rPr lang="ru-RU" dirty="0" smtClean="0"/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СЭЗ «Химический Парк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Цель создания: основной задачей которой является развитие химической отрасли (кластера)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Жамбылская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область, 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Территория СЭЗ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ХимПаркТараз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  505 га. Цели: создание благоприятного инвестиционного климата, привлечение отечественных и зарубежных инвестиций для реализации инвестиционных проектов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экспортной ориентацией; ускоренное развитие современных производств и инновационных  технологий в отрасли экономики региона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импортозамещения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создание новых рабочих мест и повышение  уровня квалификации местных кадров.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74345"/>
            <a:ext cx="86439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СЭЗ «Хоргос – Восточные Ворота». Цель создания СЭЗ: рассматривается как стратегический объект для создания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логистического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соединяющего Китай, Центральную Азию и Средний Восток.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Алматинская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область, Панфиловский район.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СЭЗ «Парк инновационных технологий». Цель создания СЭЗ: технологического развития информационные технологий, технологии в сфере телекоммуникаций и связи, электроника и приборостроение, возобновляемые источники энергии, ресурсосбережение и эффективное природопользование; технологии в сфере создания и применения материалов различного назначения, технологии в сфере добычи, транспортировки и переработки нефти и газа, создания высокоэффективных, в том числе высокотехнологичных и конкурентоспособных производств, освоения выпуска новых видов продукции, привлечения инвестиций. 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Медеуский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Алатау.</a:t>
            </a:r>
            <a:r>
              <a:rPr lang="ru-RU" dirty="0" smtClean="0"/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СЭЗ «Павлодар» Цель создания СЭЗ: технологического развития информационные технологий, технологии в сфере развитие химической, нефтехимической отраслей, в частности производства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экспортоориентированной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продукции с высокой добавленной стоимостью, с применением современных технологий; Павлодар.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СЭЗ «Астана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Технополис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Цель создания СЭЗ: инновационное развития города Астаны путем привлечения инвестиций и использования имеющихся и привлеченных передовых технологий, ноу-хау, создания современной инфраструктуры. 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Нур-Султан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858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 СЭЗ «МЦПС «Хоргос». Цель создания: развития приграничного торгово-экономического сотрудничества; развития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экспортоориентированных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отраслей; активизации предпринимательской и инвестиционной среды; развития транспортной инфраструктуры, туризма и культурного взаимодействия.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Алматинская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область, Панфиловский район, МЦПС "Хоргос.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 СЭЗ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Qyzyljar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Цель создания СЭЗ: ускоренного развития города Петропавловска; ускоренного развития региона для активизации вхождения экономики республики в систему мировых хозяйственных связей, создания высокоэффективных, в том числе высокотехнологичных и конкурентоспособных производств, освоения выпуска новых видов продукции, привлечения инвестиций, совершенствования правовых норм рыночных отношений, внедрения современных методов управления и хозяйствования, а также решения социальных проблем. Петропавловск.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214290"/>
            <a:ext cx="85725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Функционирование индустриальных зон определено Предпринимательским кодексом Республики Казахстан и Единой программой поддержки и развития бизнеса «Дорожная карта бизнеса 2020». Их деятельность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регулируется Законом РК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специальных экономических и индустриальных зонах» от 3 апреля 2019 года.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Индустриальные зоны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создаются в целях обеспечения экономических и организационных условий для развития предпринимательства.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en-US" sz="2000" b="0" i="0" u="none" strike="noStrike" cap="none" normalizeH="0" baseline="0" dirty="0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3. </a:t>
            </a:r>
            <a:r>
              <a:rPr kumimoji="0" lang="en-US" sz="2000" b="0" i="0" u="none" strike="noStrike" cap="none" normalizeH="0" baseline="0" dirty="0" err="1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Задачами</a:t>
            </a:r>
            <a:r>
              <a:rPr kumimoji="0" lang="en-US" sz="2000" b="0" i="0" u="none" strike="noStrike" cap="none" normalizeH="0" baseline="0" dirty="0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индустриальных</a:t>
            </a:r>
            <a:r>
              <a:rPr kumimoji="0" lang="en-US" sz="2000" b="0" i="0" u="none" strike="noStrike" cap="none" normalizeH="0" baseline="0" dirty="0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зон</a:t>
            </a:r>
            <a:r>
              <a:rPr kumimoji="0" lang="en-US" sz="2000" b="0" i="0" u="none" strike="noStrike" cap="none" normalizeH="0" baseline="0" dirty="0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являются</a:t>
            </a:r>
            <a:r>
              <a:rPr kumimoji="0" lang="en-US" sz="2000" b="0" i="0" u="none" strike="noStrike" cap="none" normalizeH="0" baseline="0" dirty="0" smtClean="0" bmk="z99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содействие ускоренному развитию предпринимательства в сфере промышленности;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2) оптимизация затрат на создание и развитие инфраструктуры новых производств;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3) повышение эффективности производства;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4) обеспечение занятости населения.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011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преимущества индустриальной зоны: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►Готовая инженерно-коммуникационная инфраструктура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►Получение инвестиционных преференций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►Удобное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логистическое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расположение, ж/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тупик, автодороги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►Возможность выкупить или взять в аренду земельный участок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►Сопровождение проектов по принципу «одного окна»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►Продвижение товаров и услуг участников индустриальной зона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►Предоставление в аренду офисных и гостиничных номеров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51344"/>
            <a:ext cx="87154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Условиями размещения инвестиционных проектов на территории индустриальной зоны являются: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Отраслевое направление заявленного проекта, утвержденным в РК приоритетным видам деятельности для реализации инвестиционных проектов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Площадь запрашиваемого земельного участка – не менее 1 гектара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новых рабочих мест – не менее 20 рабочих мест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Объем собственных и привлеченных инвестиций в проект - не менее 200,0 миллионов тенге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7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С целью совершенствования индустриально-инновационной политики была создана инновационная инфраструктура, в рамках которой функционируют государственные институты развития, например АО «Банк Развития Казахстана», АО «Инвестиционный  фод Казахстана»,  АО «Национальный инновационный фонд», АО « Фонд развития малого предпринимательства»,  АО «Центр инжиниринга и трансферта технологий и др., а также созданы свободные экономические зоны.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0513"/>
            <a:ext cx="8501122" cy="563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7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Эффективное функционирование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инфраструктуры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способствует   увеличению научного потенциала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нации 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развитию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инноваций  в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стране. Инновационная инфраструктура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как правило, рассматривается как совокупность посреднических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организаций связывающих бизнес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науку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Казахстане,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модернизация инновационной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инфраструктуры началась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основания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Центра инжиниринга и трансферта технологий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2003 г.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запуска нескольких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технопарков.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данным Национального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агентства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технологическому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развитию, 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настоящее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инновационная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инфраструктура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Республики Казахстан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состоит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следующих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элементов: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8 региональных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1 национальный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парк технологий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технопарк);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5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отраслевых конструкторских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бюро;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2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международных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центра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трансферта технологий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9481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7"/>
            <a:ext cx="88569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Технологические парки.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Технопарки считаются главным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Элементом инновационной инфраструктуры Казахстана.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Они служат основой для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продвижения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индустриально-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инновационных проектов посредством интеграции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науки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промышленности.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Технологические парки Казахстана подразделяются на две категории: национальные и региональные. Национальные технопарки создаются с целью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обеспечения ускоренного развития приоритетных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секторов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экономики.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технопаркам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присваивается статус специальных экономических зон (СЭЗ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предоставляющих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льготный налоговый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омпаниям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свою очередь,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региональные технопарки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специализируются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выявлении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развитии инновационного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потенциала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конкретных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регионах.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Они создают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благоприятные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условия для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Развития наукоемкого малого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среднего бизнеса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служат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связующим звеном между промышленными предприятиями и научно-исследовательскими организациями.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57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8583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Инновационная инфраструктура: назначение, цели, основные элементы.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/>
                <a:cs typeface="Times New Roman"/>
              </a:rPr>
              <a:t>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Инновационная инфраструктура – это совокупность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юридических лиц, ресурсов и средств, обеспечивающих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материально-техническое, финансовое, организационно-методическое, информационное, консультационное и иное обслуживание инновационной деятельности.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/>
                <a:cs typeface="Times New Roman"/>
              </a:rPr>
              <a:t>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Инновационная инфраструктура является одним из основных элементов национальной  инновационной системы – включает в себя совокупность правовых, финансовых, социально-экономических и информационных институтов, характерных для данного государства и оказывающих влияние на условия протекания инновационных процессов.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/>
                <a:cs typeface="Times New Roman"/>
              </a:rPr>
              <a:t>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Конечной целью формирования инновационной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инфраструктуры является создание системы хозяйствующих субъектов, способной обеспечить эффективное осуществление инновационной деятельности в интересах всего общества.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Задачами формирования и развития инновационной инфраструктуры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являются: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преодоление спада производства путем структурной перестройки экономики и изменения номенклатуры выпускаемой продукции,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конкурентоспособности отечественной продукции и привлекательности национальной экономики,  сохранение и развитие научно-технического потенциала.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428604"/>
            <a:ext cx="83582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Акционерные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инвестиционные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фонды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 </a:t>
            </a:r>
            <a:r>
              <a:rPr kumimoji="0" lang="ru-RU" sz="2000" b="0" i="0" u="none" strike="noStrike" cap="none" normalizeH="0" baseline="0" dirty="0" smtClean="0" bmk="z1002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Акционерным инвестиционным фондом является акционерное общество, исключительным видом деятельности которого являются аккумулирование и инвестирование в соответствии с требованиями, установленными Законом Республики Казахстан "Об инвестиционных и венчурных фондах" и его инвестиционной декларацией, денег, внесенных акционерами данного общества в оплату его акций, а также активов, полученных в результате такого инвестирования.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Деятельность акционерных инвестиционных фондов рискового инвестирования регулируется Законом Республики Казахстан "Об инвестиционных и венчурных фондах".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4241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4" y="142853"/>
          <a:ext cx="8643995" cy="6500858"/>
        </p:xfrm>
        <a:graphic>
          <a:graphicData uri="http://schemas.openxmlformats.org/drawingml/2006/table">
            <a:tbl>
              <a:tblPr/>
              <a:tblGrid>
                <a:gridCol w="1728799"/>
                <a:gridCol w="1728799"/>
                <a:gridCol w="1728799"/>
                <a:gridCol w="1728799"/>
                <a:gridCol w="1728799"/>
              </a:tblGrid>
              <a:tr h="1146856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фонда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0B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УК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0B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b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0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Тип фонда</a:t>
                      </a:r>
                      <a:endParaRPr lang="ru-RU" sz="1800" b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0B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 чистых активов (СЧА), тнг.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0B9"/>
                    </a:solidFill>
                  </a:tcPr>
                </a:tc>
              </a:tr>
              <a:tr h="867690">
                <a:tc>
                  <a:txBody>
                    <a:bodyPr/>
                    <a:lstStyle/>
                    <a:p>
                      <a:pPr algn="l"/>
                      <a:r>
                        <a:rPr lang="ru-RU" sz="1800" u="sng" dirty="0" err="1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ЦентрКредит</a:t>
                      </a:r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 - Валютный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u="sng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BCC Invest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И С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21 824 147 998.80на 15.03.2020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7690">
                <a:tc>
                  <a:txBody>
                    <a:bodyPr/>
                    <a:lstStyle/>
                    <a:p>
                      <a:pPr algn="l"/>
                      <a:r>
                        <a:rPr lang="en-US" sz="1800" u="sng" dirty="0" err="1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Halyk</a:t>
                      </a:r>
                      <a:r>
                        <a:rPr lang="en-US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-</a:t>
                      </a:r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Валютный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u="sng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Halyk Finance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И С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10 899 286 782.86на 04.06.2019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867690">
                <a:tc>
                  <a:txBody>
                    <a:bodyPr/>
                    <a:lstStyle/>
                    <a:p>
                      <a:pPr algn="l"/>
                      <a:r>
                        <a:rPr lang="ru-RU" sz="1800" u="sng" dirty="0" err="1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Сентрас</a:t>
                      </a:r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 - Глобальные рынки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u="sng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Сентрас Секьюритиз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И С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726 397 135.88на 01.10.2020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733">
                <a:tc>
                  <a:txBody>
                    <a:bodyPr/>
                    <a:lstStyle/>
                    <a:p>
                      <a:pPr algn="l"/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9"/>
                        </a:rPr>
                        <a:t>Фонд еврооблигаций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u="sng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Сентрас Секьюритиз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И С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723 464 338.94на 01.10.2020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687733">
                <a:tc>
                  <a:txBody>
                    <a:bodyPr/>
                    <a:lstStyle/>
                    <a:p>
                      <a:pPr algn="l"/>
                      <a:r>
                        <a:rPr lang="ru-RU" sz="1800" u="sng" dirty="0" err="1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ЦентрКредит</a:t>
                      </a:r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 - Разумный баланс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u="sng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BCC Invest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И С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586 185 477.66на 15.03.2020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733">
                <a:tc>
                  <a:txBody>
                    <a:bodyPr/>
                    <a:lstStyle/>
                    <a:p>
                      <a:pPr algn="l"/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/>
                        </a:rPr>
                        <a:t>Казначейство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u="sng" dirty="0" err="1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Сентрас</a:t>
                      </a:r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 </a:t>
                      </a:r>
                      <a:r>
                        <a:rPr lang="ru-RU" sz="1800" u="sng" dirty="0" err="1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Секьюритиз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О С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488 191 875.25на 01.10.2020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687733">
                <a:tc>
                  <a:txBody>
                    <a:bodyPr/>
                    <a:lstStyle/>
                    <a:p>
                      <a:pPr algn="l"/>
                      <a:r>
                        <a:rPr lang="ru-RU" sz="1800" u="sng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/>
                        </a:rPr>
                        <a:t>АСЫЛ-ЭКСПЕРТ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u="sng" dirty="0">
                          <a:solidFill>
                            <a:srgbClr val="345AB0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/>
                        </a:rPr>
                        <a:t>АСЫЛ-ИНВЕСТ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0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 С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151 601 282.64на 18.09.2017</a:t>
                      </a:r>
                    </a:p>
                  </a:txBody>
                  <a:tcPr marL="29664" marR="29664" marT="14832" marB="1483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1775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500034" y="413409"/>
            <a:ext cx="8143932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Венчурные фонды, частные венчурные инвесторы и венчурное финансирование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Венчурным фондом является простое товарищество или юридическое лицо в форме акционерного общества или хозяйственного товарищества, осуществляющее привлечение и аккумулирование денег и иного имущества исключительно в целях венчурного финансирования в соответствии с требованиями, установленными Законом Республики Казахстан "Об инвестиционных и венчурных фондах". Частным венчурным инвестором является физическое лицо, осуществляющее венчурное финансирование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стартап-компаний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обеспечивающее им экспертную поддержку.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 венчурным финансированием понимается деятельность, связанная с финансированием лиц, осуществляющих только инновационную деятельность, путем инвестиций в их уставный капитал, приобретения выпущенных ими финансовых инструментов или предоставления им денежного займа.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9600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</a:t>
            </a:r>
            <a:r>
              <a:rPr kumimoji="0" lang="en-US" sz="2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коммерциализации</a:t>
            </a:r>
            <a:r>
              <a:rPr kumimoji="0" lang="en-US" sz="2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технологий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 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Центром коммерциализации технологий являются юридическое лицо, структурное или обособленное подразделение научной организации, высшего учебного заведения или автономной организации образования, осуществляющие деятельность, связанную с практическим применением результатов научной и (или) научно-технической деятельности с целью вывода на рынок новых или усовершенствованных товаров, процессов и услуг, направленную на получение положительного экономического эффекта (коммерциализация технологий).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ru-RU" sz="2000" b="0" i="0" u="none" strike="noStrike" cap="none" normalizeH="0" baseline="0" dirty="0" smtClean="0" bmk="z1005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Основными направлениями деятельности центров коммерциализации технологий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являются оказание комплекса услуг по коммерциализации технологий, включая, но не ограничиваясь: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 и оценку технологий для коммерциализации, маркетинговые исследования, оказание консультационных услуг в области защиты интеллектуальной собственности, разработка стратегии коммерциализации технологий, организация взаимодействия субъектов научной и (или) научно-технической деятельности и субъектов частного предпринимательства в целях заключения ими договоров в области коммерциализации технологий.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142852"/>
            <a:ext cx="8786874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Конструкторским бюро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является юридическое лицо, владеющее материально-техническим комплексом, созданное для содействия субъектам индустриально-инновационной деятельности в организации производства новых или усовершенствованных товаров.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 bmk="z1007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задачей конструкторских бюро является оказание содействия субъектам индустриально-инновационной деятельности в создании новых или усовершенствованных товаров, в том числе путем трансферта технологий, приобретения, адаптации, разработки конструкторско-технологической документации, ее последующей передачи на возмездной основе субъектам индустриально-инновационной деятельности и оказания услуг, необходимых для организации производства товаров на ее основе.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Международные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центры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трансферта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Международные центры трансферта технологий создаются национальным институтом развития в области технологического развития с целью оказания содействия в реализации проектов, реализуемых субъектами индустриально-инновационной деятельности совместно с зарубежными партнерами.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 трансфертом технологии понимается процесс внедрения новых или усовершенствованных технологий субъектами индустриально-инновационной деятельности, права собственности, владения и (или) пользования которыми получены способами, не запрещенными законами Республики Казахстан.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Международные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центры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трансферта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Международные центры трансферта технологий создаются национальным институтом развития в области технологического развития с целью оказания содействия в реализации проектов, реализуемых субъектами индустриально-инновационной деятельности совместно с зарубежными партнерами.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 трансфертом технологии понимается процесс внедрения новых или усовершенствованных технологий субъектами индустриально-инновационной деятельности, права собственности, владения и (или) пользования которыми получены способами, не запрещенными законами Республики Казахстан.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Инновационный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кластер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 </a:t>
            </a:r>
            <a:r>
              <a:rPr lang="ru-RU" sz="2000" dirty="0" smtClean="0" bmk="z1766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Инновационным кластером является объединение научных организаций, организаций образования, акционерных инвестиционных фондов рискового инвестирования, венчурных фондов, а также физических и (или) юридических лиц, определенных в соответствии с законодательством Республики Казахстан, призванное стимулировать индустриально-инновационную деятельность путем взаимодействия и совместного использования имеющихся возможностей, обмена знаниями и опытом, эффективной передачи технологий, налаживания устойчивых партнерских связей и распространения информации.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35846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помощью различных элементов инновационной инфраструктуры решаются такие основные задачи содействия инновационной деятельности, как: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/>
                <a:cs typeface="Times New Roman"/>
              </a:rPr>
              <a:t>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информационное обеспечение,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производственно-технологическая поддержка инновационной деятельности,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 сертификации и стандартизации инновационной продукции,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содействие продвижению эффективных разработок и реализации инновационных проектов,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проведение выставок инновационных проектов и продуктов,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оказание консультационной помощи,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/>
                <a:cs typeface="Times New Roman"/>
              </a:rPr>
              <a:t>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подготовка, переподготовка и повышение квалификации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кадров для инновационной деятельности и другие.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9"/>
            <a:ext cx="864399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Функции у субъектов инновационной инфраструктуры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различны, они зависят от направления деятельности,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свойств конкретной инновации, стадии инновационного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процесса, целей государственной инновационной политики.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Субъекты инновационной деятельности: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/>
                <a:cs typeface="Times New Roman"/>
              </a:rPr>
              <a:t>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физические и юридические лица независимо от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организационно-правовой формы, осуществляющие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инновационную деятельность на территории РК или выступающие в роли заказчиков;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/>
                <a:cs typeface="Times New Roman"/>
              </a:rPr>
              <a:t>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юридические лица, обеспечивающие обслуживание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инновационной деятельности (научно-технологические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парки, инновационные центры, центры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трансфера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технологий, венчурные организации, иные организации, в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том числе объединения организаций (ассоциации, союзы).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Инновационная инфраструктура определяется как совокупность организаций, предоставляющих услуги по созданию, освоению в производстве и (или) практическому применению новой или усовершенствованной продукции, нового или усовершенствованного технологического процесса.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Инфраструктура инновационной деятельности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организации, предоставляющие субъектам инновационной деятельности услуги, необходимые для осуществления инновационной деятельности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Субъектом инфраструктуры инновационной деятельности признается юридическое лицо, предоставляющее субъектам инновационной деятельности производственно-технологические, консалтинговые, финансовые, информационные и другие услуги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Предпринимательский кодекс Республики Казахстан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Кодекс Республики Казахстан от 29 октября 2015 года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Статья 247. Индустриально-инновационная инфраструктура</a:t>
            </a:r>
            <a:r>
              <a:rPr lang="en-US" i="1" dirty="0" smtClean="0"/>
              <a:t>в</a:t>
            </a:r>
            <a:r>
              <a:rPr lang="ru-RU" i="1" dirty="0" smtClean="0"/>
              <a:t>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редакции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Закона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РК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12.03.2021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Элементами индустриально-инновационной инфраструктуры являются: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1) специальные экономические зоны;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2) индустриальные зоны;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3) технопарки;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4) акционерные инвестиционные фонды рискового инвестирования;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4-1) венчурные фонды;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5) центры коммерциализации технологий;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6) конструкторские бюро;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7) международные центры трансферта технологий;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8)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инновационные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кластеры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85720" y="785794"/>
            <a:ext cx="857256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Специальная экономическая зона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представляет собой часть территории Республики Казахстан с точно обозначенными границами, на которой действует специальный правовой режим специальной экономической зоны для осуществления приоритетных видов деятельности.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территории специальной экономической зоны действует специальный правовой режим для участников специальной экономической зоны.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территории специальной экономической зоны или на ее части действует таможенная процедура свободной таможенной зоны.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Территория специальной экономической зоны является частью таможенной территории Евразийского экономического союза.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85831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СЭЗ «Астана – новый город». Цель создания СЭЗ: ускоренное строительство нового административно-делового центра столицы; открытие новых производств в Индустриальном парке.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Нур-Султан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СЭЗ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Сарыарка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Дата создания: Указом Президента РК от 24 ноября 2011 года. Цель создания СЭЗ: развитие металлургической промышленности и отрасли металлообработки, в частности производства готовых изделий путем привлечения производителей мировых торговых марок.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Карагандинская область,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Бухар-Жырауский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 аул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СЭЗ «Национальный индустриальный нефтехимический технопарк» Цель создания СЭЗ «НИНТ»: Разработка и реализация прорывных инвестиционных проектов по созданию и развитию нефтехимических производств мирового уровня по глубокой переработке углеводородного сырья и выпуску широкой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конкурентноспособной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нефтехимической промышленности с высокой добавленной стоимостью.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Атырауская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область.тные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виды деятельности: химия, нефтехимия.</a:t>
            </a:r>
            <a:r>
              <a:rPr lang="ru-RU" dirty="0" smtClean="0"/>
              <a:t> 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СЭЗ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Морпорт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Актау». Цель создания СЭЗ «НИНТ»: создание благоприятного инвестиционного климата и привлечение отечественных и зарубежных инвестиций для реализации инвестиционных проектов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экспортной ориентацией; ускоренное развитие современных производств и инновационных технологий в отрасли экономики региона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импортозамещения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создание новых рабочих мест и повышение уровня квалификации местных кадров. обеспечение благоприятных условий инвесторам для создания высокотехнологичных производств.</a:t>
            </a:r>
            <a:r>
              <a:rPr lang="ru-RU" dirty="0" smtClean="0"/>
              <a:t> г. Актау, </a:t>
            </a:r>
            <a:r>
              <a:rPr lang="ru-RU" dirty="0" err="1" smtClean="0"/>
              <a:t>промзона</a:t>
            </a:r>
            <a:r>
              <a:rPr lang="ru-RU" dirty="0" smtClean="0"/>
              <a:t>.,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722</TotalTime>
  <Words>1433</Words>
  <Application>Microsoft Office PowerPoint</Application>
  <PresentationFormat>Экран (4:3)</PresentationFormat>
  <Paragraphs>158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Инфраструктура инновационной деятельности.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Инфраструктура инновационной деятельности.</dc:title>
  <dc:creator>Lenovo</dc:creator>
  <cp:lastModifiedBy>Lenovo</cp:lastModifiedBy>
  <cp:revision>58</cp:revision>
  <dcterms:modified xsi:type="dcterms:W3CDTF">2022-01-17T13:29:58Z</dcterms:modified>
</cp:coreProperties>
</file>